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350" r:id="rId6"/>
    <p:sldId id="431" r:id="rId7"/>
    <p:sldId id="432" r:id="rId8"/>
    <p:sldId id="433" r:id="rId9"/>
    <p:sldId id="434" r:id="rId10"/>
    <p:sldId id="435" r:id="rId11"/>
    <p:sldId id="437" r:id="rId12"/>
  </p:sldIdLst>
  <p:sldSz cx="12192000" cy="6858000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CC"/>
    <a:srgbClr val="0066FF"/>
    <a:srgbClr val="3399CC"/>
    <a:srgbClr val="006600"/>
    <a:srgbClr val="003399"/>
    <a:srgbClr val="FF0000"/>
    <a:srgbClr val="99FFCC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96162" autoAdjust="0"/>
  </p:normalViewPr>
  <p:slideViewPr>
    <p:cSldViewPr snapToGrid="0">
      <p:cViewPr varScale="1">
        <p:scale>
          <a:sx n="165" d="100"/>
          <a:sy n="165" d="100"/>
        </p:scale>
        <p:origin x="408" y="144"/>
      </p:cViewPr>
      <p:guideLst>
        <p:guide orient="horz" pos="4252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56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4612" r="1968" b="2420"/>
          <a:stretch/>
        </p:blipFill>
        <p:spPr>
          <a:xfrm>
            <a:off x="-1" y="1"/>
            <a:ext cx="12280605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280604" cy="6509182"/>
          </a:xfrm>
          <a:prstGeom prst="rect">
            <a:avLst/>
          </a:prstGeom>
          <a:gradFill flip="none" rotWithShape="1">
            <a:gsLst>
              <a:gs pos="71000">
                <a:schemeClr val="tx1">
                  <a:alpha val="0"/>
                </a:schemeClr>
              </a:gs>
              <a:gs pos="12000">
                <a:schemeClr val="tx1">
                  <a:lumMod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8840325" y="5864290"/>
            <a:ext cx="3440277" cy="224439"/>
          </a:xfrm>
          <a:custGeom>
            <a:avLst/>
            <a:gdLst>
              <a:gd name="T0" fmla="*/ 0 w 1423"/>
              <a:gd name="T1" fmla="*/ 80 h 80"/>
              <a:gd name="T2" fmla="*/ 1423 w 1423"/>
              <a:gd name="T3" fmla="*/ 80 h 80"/>
              <a:gd name="T4" fmla="*/ 1423 w 1423"/>
              <a:gd name="T5" fmla="*/ 0 h 80"/>
              <a:gd name="T6" fmla="*/ 80 w 1423"/>
              <a:gd name="T7" fmla="*/ 0 h 80"/>
              <a:gd name="T8" fmla="*/ 0 w 1423"/>
              <a:gd name="T9" fmla="*/ 80 h 80"/>
              <a:gd name="connsiteX0" fmla="*/ 0 w 13498"/>
              <a:gd name="connsiteY0" fmla="*/ 10000 h 10000"/>
              <a:gd name="connsiteX1" fmla="*/ 10000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8"/>
              <a:gd name="connsiteY0" fmla="*/ 10000 h 10000"/>
              <a:gd name="connsiteX1" fmla="*/ 13484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9"/>
              <a:gd name="connsiteY0" fmla="*/ 10000 h 10771"/>
              <a:gd name="connsiteX1" fmla="*/ 13498 w 13499"/>
              <a:gd name="connsiteY1" fmla="*/ 10771 h 10771"/>
              <a:gd name="connsiteX2" fmla="*/ 13498 w 13499"/>
              <a:gd name="connsiteY2" fmla="*/ 0 h 10771"/>
              <a:gd name="connsiteX3" fmla="*/ 562 w 13499"/>
              <a:gd name="connsiteY3" fmla="*/ 0 h 10771"/>
              <a:gd name="connsiteX4" fmla="*/ 0 w 13499"/>
              <a:gd name="connsiteY4" fmla="*/ 10000 h 10771"/>
              <a:gd name="connsiteX0" fmla="*/ 0 w 13499"/>
              <a:gd name="connsiteY0" fmla="*/ 18813 h 19584"/>
              <a:gd name="connsiteX1" fmla="*/ 13498 w 13499"/>
              <a:gd name="connsiteY1" fmla="*/ 19584 h 19584"/>
              <a:gd name="connsiteX2" fmla="*/ 13498 w 13499"/>
              <a:gd name="connsiteY2" fmla="*/ 8813 h 19584"/>
              <a:gd name="connsiteX3" fmla="*/ 1057 w 13499"/>
              <a:gd name="connsiteY3" fmla="*/ 0 h 19584"/>
              <a:gd name="connsiteX4" fmla="*/ 0 w 13499"/>
              <a:gd name="connsiteY4" fmla="*/ 18813 h 19584"/>
              <a:gd name="connsiteX0" fmla="*/ 0 w 13498"/>
              <a:gd name="connsiteY0" fmla="*/ 18813 h 19584"/>
              <a:gd name="connsiteX1" fmla="*/ 13498 w 13498"/>
              <a:gd name="connsiteY1" fmla="*/ 19584 h 19584"/>
              <a:gd name="connsiteX2" fmla="*/ 13487 w 13498"/>
              <a:gd name="connsiteY2" fmla="*/ 188 h 19584"/>
              <a:gd name="connsiteX3" fmla="*/ 1057 w 13498"/>
              <a:gd name="connsiteY3" fmla="*/ 0 h 19584"/>
              <a:gd name="connsiteX4" fmla="*/ 0 w 13498"/>
              <a:gd name="connsiteY4" fmla="*/ 18813 h 19584"/>
              <a:gd name="connsiteX0" fmla="*/ 0 w 13993"/>
              <a:gd name="connsiteY0" fmla="*/ 18813 h 19584"/>
              <a:gd name="connsiteX1" fmla="*/ 13498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3993"/>
              <a:gd name="connsiteY0" fmla="*/ 18813 h 19584"/>
              <a:gd name="connsiteX1" fmla="*/ 13959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4933"/>
              <a:gd name="connsiteY0" fmla="*/ 18822 h 19593"/>
              <a:gd name="connsiteX1" fmla="*/ 13959 w 14933"/>
              <a:gd name="connsiteY1" fmla="*/ 19593 h 19593"/>
              <a:gd name="connsiteX2" fmla="*/ 14933 w 14933"/>
              <a:gd name="connsiteY2" fmla="*/ 0 h 19593"/>
              <a:gd name="connsiteX3" fmla="*/ 1057 w 14933"/>
              <a:gd name="connsiteY3" fmla="*/ 9 h 19593"/>
              <a:gd name="connsiteX4" fmla="*/ 0 w 14933"/>
              <a:gd name="connsiteY4" fmla="*/ 18822 h 19593"/>
              <a:gd name="connsiteX0" fmla="*/ 0 w 14933"/>
              <a:gd name="connsiteY0" fmla="*/ 18822 h 19790"/>
              <a:gd name="connsiteX1" fmla="*/ 14932 w 14933"/>
              <a:gd name="connsiteY1" fmla="*/ 19790 h 19790"/>
              <a:gd name="connsiteX2" fmla="*/ 14933 w 14933"/>
              <a:gd name="connsiteY2" fmla="*/ 0 h 19790"/>
              <a:gd name="connsiteX3" fmla="*/ 1057 w 14933"/>
              <a:gd name="connsiteY3" fmla="*/ 9 h 19790"/>
              <a:gd name="connsiteX4" fmla="*/ 0 w 14933"/>
              <a:gd name="connsiteY4" fmla="*/ 18822 h 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3" h="19790">
                <a:moveTo>
                  <a:pt x="0" y="18822"/>
                </a:moveTo>
                <a:lnTo>
                  <a:pt x="14932" y="19790"/>
                </a:lnTo>
                <a:cubicBezTo>
                  <a:pt x="14937" y="16457"/>
                  <a:pt x="14928" y="3333"/>
                  <a:pt x="14933" y="0"/>
                </a:cubicBezTo>
                <a:lnTo>
                  <a:pt x="1057" y="9"/>
                </a:lnTo>
                <a:cubicBezTo>
                  <a:pt x="870" y="3342"/>
                  <a:pt x="187" y="15489"/>
                  <a:pt x="0" y="188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-2" y="6017017"/>
            <a:ext cx="12280606" cy="84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Supporting European </a:t>
            </a:r>
            <a:br>
              <a:rPr lang="en-US" sz="1700" kern="120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lang="en-US" sz="1700" kern="120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0" y="6084774"/>
            <a:ext cx="2664401" cy="63260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 smtClean="0"/>
          </a:p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 smtClean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NETWORK MANAGER USER WEEK 2021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3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95324" y="843321"/>
            <a:ext cx="8749244" cy="20862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Ukraine and Russia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crisis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95324" y="4959815"/>
            <a:ext cx="611695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200" dirty="0" smtClean="0">
                <a:solidFill>
                  <a:srgbClr val="3399CC"/>
                </a:solidFill>
              </a:rPr>
              <a:t>NMD/ACD/OPL/DES</a:t>
            </a:r>
            <a:endParaRPr lang="en-GB" altLang="en-US" sz="1200" dirty="0">
              <a:solidFill>
                <a:srgbClr val="3399CC"/>
              </a:solidFill>
            </a:endParaRPr>
          </a:p>
          <a:p>
            <a:pPr>
              <a:spcBef>
                <a:spcPct val="25000"/>
              </a:spcBef>
            </a:pPr>
            <a:r>
              <a:rPr lang="en-GB" altLang="en-US" sz="1200" dirty="0" smtClean="0">
                <a:solidFill>
                  <a:schemeClr val="bg1"/>
                </a:solidFill>
              </a:rPr>
              <a:t>19 JAN 2022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95324" y="3306276"/>
            <a:ext cx="8749244" cy="1276814"/>
          </a:xfrm>
        </p:spPr>
        <p:txBody>
          <a:bodyPr/>
          <a:lstStyle/>
          <a:p>
            <a:pPr>
              <a:tabLst>
                <a:tab pos="3233738" algn="l"/>
              </a:tabLst>
            </a:pPr>
            <a:r>
              <a:rPr lang="en-US" altLang="en-US" sz="2800" dirty="0">
                <a:solidFill>
                  <a:srgbClr val="3399CC"/>
                </a:solidFill>
              </a:rPr>
              <a:t>N</a:t>
            </a:r>
            <a:r>
              <a:rPr lang="en-US" altLang="en-US" sz="2800" dirty="0" smtClean="0">
                <a:solidFill>
                  <a:srgbClr val="3399CC"/>
                </a:solidFill>
              </a:rPr>
              <a:t>etwork </a:t>
            </a:r>
            <a:r>
              <a:rPr lang="en-US" altLang="en-US" sz="2800" dirty="0">
                <a:solidFill>
                  <a:srgbClr val="3399CC"/>
                </a:solidFill>
              </a:rPr>
              <a:t>impact </a:t>
            </a:r>
            <a:endParaRPr lang="en-US" altLang="en-US" sz="2800" dirty="0" smtClean="0">
              <a:solidFill>
                <a:srgbClr val="3399CC"/>
              </a:solidFill>
            </a:endParaRPr>
          </a:p>
          <a:p>
            <a:pPr>
              <a:tabLst>
                <a:tab pos="3233738" algn="l"/>
              </a:tabLst>
            </a:pPr>
            <a:r>
              <a:rPr lang="en-US" altLang="en-US" sz="2800" dirty="0" smtClean="0">
                <a:solidFill>
                  <a:srgbClr val="3399CC"/>
                </a:solidFill>
              </a:rPr>
              <a:t>assessment </a:t>
            </a:r>
            <a:endParaRPr lang="en-US" altLang="en-US" sz="2800" dirty="0">
              <a:solidFill>
                <a:srgbClr val="3399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 smtClean="0">
                <a:solidFill>
                  <a:srgbClr val="0000FF"/>
                </a:solidFill>
              </a:rPr>
              <a:t>All traffic (FPL)</a:t>
            </a:r>
            <a:endParaRPr lang="en-GB" altLang="en-US" sz="2000" i="1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133"/>
            <a:ext cx="12192000" cy="56438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 smtClean="0">
                <a:solidFill>
                  <a:srgbClr val="0000FF"/>
                </a:solidFill>
              </a:rPr>
              <a:t>Flights crossing UKR </a:t>
            </a:r>
            <a:r>
              <a:rPr lang="en-GB" altLang="en-US" kern="0" dirty="0" smtClean="0">
                <a:solidFill>
                  <a:srgbClr val="0000FF"/>
                </a:solidFill>
              </a:rPr>
              <a:t>(Traffic assigned on the shortest route)</a:t>
            </a:r>
            <a:endParaRPr lang="en-GB" altLang="en-US" sz="2000" i="1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133"/>
            <a:ext cx="12192000" cy="5643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78682" y="1613229"/>
            <a:ext cx="181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kern="0" dirty="0" smtClean="0">
                <a:solidFill>
                  <a:srgbClr val="0000FF"/>
                </a:solidFill>
              </a:rPr>
              <a:t>827 </a:t>
            </a:r>
            <a:r>
              <a:rPr lang="en-GB" altLang="en-US" kern="0" dirty="0" smtClean="0">
                <a:solidFill>
                  <a:srgbClr val="0000FF"/>
                </a:solidFill>
              </a:rPr>
              <a:t>flights in total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2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046"/>
            <a:ext cx="12192000" cy="5643867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>
                <a:solidFill>
                  <a:srgbClr val="0000FF"/>
                </a:solidFill>
              </a:rPr>
              <a:t>ARR/DEP to/from UKR </a:t>
            </a:r>
            <a:r>
              <a:rPr lang="en-GB" altLang="en-US" kern="0" dirty="0">
                <a:solidFill>
                  <a:srgbClr val="0000FF"/>
                </a:solidFill>
              </a:rPr>
              <a:t>(</a:t>
            </a:r>
            <a:r>
              <a:rPr lang="en-GB" altLang="en-US" kern="0" dirty="0" smtClean="0">
                <a:solidFill>
                  <a:srgbClr val="0000FF"/>
                </a:solidFill>
              </a:rPr>
              <a:t>Traffic assigned on the shortest route)</a:t>
            </a:r>
            <a:endParaRPr lang="en-GB" altLang="en-US" sz="2000" i="1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8683" y="1613229"/>
            <a:ext cx="1813317" cy="923330"/>
          </a:xfrm>
          <a:prstGeom prst="rect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txBody>
          <a:bodyPr wrap="none">
            <a:spAutoFit/>
          </a:bodyPr>
          <a:lstStyle/>
          <a:p>
            <a:r>
              <a:rPr lang="en-GB" altLang="en-US" b="1" kern="0" dirty="0" smtClean="0">
                <a:solidFill>
                  <a:srgbClr val="0000FF"/>
                </a:solidFill>
              </a:rPr>
              <a:t>473 </a:t>
            </a:r>
            <a:r>
              <a:rPr lang="en-GB" altLang="en-US" kern="0" dirty="0" smtClean="0">
                <a:solidFill>
                  <a:srgbClr val="0000FF"/>
                </a:solidFill>
              </a:rPr>
              <a:t>flights </a:t>
            </a:r>
          </a:p>
          <a:p>
            <a:r>
              <a:rPr lang="en-GB" altLang="en-US" kern="0" dirty="0" smtClean="0">
                <a:solidFill>
                  <a:srgbClr val="0000FF"/>
                </a:solidFill>
              </a:rPr>
              <a:t>with </a:t>
            </a:r>
            <a:r>
              <a:rPr lang="en-GB" altLang="en-US" b="1" kern="0" dirty="0" smtClean="0">
                <a:solidFill>
                  <a:srgbClr val="0000FF"/>
                </a:solidFill>
              </a:rPr>
              <a:t>ARR/DEP</a:t>
            </a:r>
            <a:r>
              <a:rPr lang="en-GB" altLang="en-US" kern="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altLang="en-US" kern="0" dirty="0" smtClean="0">
                <a:solidFill>
                  <a:srgbClr val="0000FF"/>
                </a:solidFill>
              </a:rPr>
              <a:t>to/from </a:t>
            </a:r>
            <a:r>
              <a:rPr lang="en-GB" altLang="en-US" b="1" kern="0" dirty="0" smtClean="0">
                <a:solidFill>
                  <a:srgbClr val="0000FF"/>
                </a:solidFill>
              </a:rPr>
              <a:t>UKR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855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59"/>
            <a:ext cx="12192000" cy="5643867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b="1" kern="0" dirty="0" smtClean="0">
                <a:solidFill>
                  <a:srgbClr val="0000FF"/>
                </a:solidFill>
              </a:rPr>
              <a:t>Overflights</a:t>
            </a:r>
            <a:r>
              <a:rPr lang="en-GB" kern="0" dirty="0" smtClean="0">
                <a:solidFill>
                  <a:srgbClr val="0000FF"/>
                </a:solidFill>
              </a:rPr>
              <a:t> </a:t>
            </a:r>
            <a:r>
              <a:rPr lang="en-GB" altLang="en-US" kern="0" dirty="0" smtClean="0">
                <a:solidFill>
                  <a:srgbClr val="0000FF"/>
                </a:solidFill>
              </a:rPr>
              <a:t>(Traffic assigned on the shortest route)</a:t>
            </a:r>
            <a:endParaRPr lang="en-GB" altLang="en-US" sz="2000" i="1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8682" y="1613229"/>
            <a:ext cx="1813317" cy="369332"/>
          </a:xfrm>
          <a:prstGeom prst="rect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b="1" kern="0" dirty="0" smtClean="0">
                <a:solidFill>
                  <a:srgbClr val="0000FF"/>
                </a:solidFill>
              </a:rPr>
              <a:t>354 </a:t>
            </a:r>
            <a:r>
              <a:rPr lang="en-GB" kern="0" dirty="0" smtClean="0">
                <a:solidFill>
                  <a:srgbClr val="0000FF"/>
                </a:solidFill>
              </a:rPr>
              <a:t>overflights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94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8261"/>
            <a:ext cx="12191999" cy="5643866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 smtClean="0">
                <a:solidFill>
                  <a:srgbClr val="0000FF"/>
                </a:solidFill>
              </a:rPr>
              <a:t>Rerouted flights </a:t>
            </a:r>
            <a:r>
              <a:rPr lang="en-GB" altLang="en-US" kern="0" dirty="0" smtClean="0">
                <a:solidFill>
                  <a:srgbClr val="0000FF"/>
                </a:solidFill>
              </a:rPr>
              <a:t>(Traffic assigned on the shortest route)</a:t>
            </a:r>
            <a:endParaRPr lang="en-GB" altLang="en-US" sz="2000" i="1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8682" y="1613229"/>
            <a:ext cx="1813317" cy="369332"/>
          </a:xfrm>
          <a:prstGeom prst="rect">
            <a:avLst/>
          </a:prstGeom>
          <a:solidFill>
            <a:srgbClr val="FFC000"/>
          </a:solidFill>
          <a:ln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b="1" kern="0" dirty="0" smtClean="0">
                <a:solidFill>
                  <a:srgbClr val="0000FF"/>
                </a:solidFill>
              </a:rPr>
              <a:t>354 </a:t>
            </a:r>
            <a:r>
              <a:rPr lang="en-GB" kern="0" dirty="0" smtClean="0">
                <a:solidFill>
                  <a:srgbClr val="0000FF"/>
                </a:solidFill>
              </a:rPr>
              <a:t>overflights</a:t>
            </a:r>
            <a:endParaRPr lang="en-GB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59"/>
            <a:ext cx="12192000" cy="5643868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 smtClean="0">
                <a:solidFill>
                  <a:srgbClr val="0000FF"/>
                </a:solidFill>
              </a:rPr>
              <a:t>Comparison </a:t>
            </a:r>
            <a:endParaRPr lang="en-GB" altLang="en-US" sz="2000" i="1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30408"/>
              </p:ext>
            </p:extLst>
          </p:nvPr>
        </p:nvGraphicFramePr>
        <p:xfrm>
          <a:off x="7239000" y="1613229"/>
          <a:ext cx="4953000" cy="90249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327315746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07228986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5872775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43319307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448401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66981167"/>
                    </a:ext>
                  </a:extLst>
                </a:gridCol>
              </a:tblGrid>
              <a:tr h="2119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Scenario Economy </a:t>
                      </a:r>
                      <a:r>
                        <a:rPr lang="en-US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Potential gains/losses)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28015"/>
                  </a:ext>
                </a:extLst>
              </a:tr>
              <a:tr h="3498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Total impacted flights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Length (NM)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Time (min)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Fuel (kg)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CO2 (kg)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NOx (kg)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15720"/>
                  </a:ext>
                </a:extLst>
              </a:tr>
              <a:tr h="2237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26326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158777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498549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62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59"/>
            <a:ext cx="12192000" cy="5643867"/>
          </a:xfrm>
          <a:prstGeom prst="rect">
            <a:avLst/>
          </a:prstGeo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1764C1-5B63-4E8C-980E-402CCBA17A65}" type="slidenum">
              <a:rPr lang="en-GB" altLang="en-US" sz="1000">
                <a:solidFill>
                  <a:srgbClr val="80808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000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25463" y="230188"/>
            <a:ext cx="1073308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C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altLang="en-US" b="1" kern="0" dirty="0" smtClean="0"/>
              <a:t>Current situation </a:t>
            </a:r>
          </a:p>
          <a:p>
            <a:r>
              <a:rPr lang="en-GB" altLang="en-US" b="1" kern="0" dirty="0" smtClean="0">
                <a:solidFill>
                  <a:srgbClr val="0000FF"/>
                </a:solidFill>
              </a:rPr>
              <a:t>Comparison </a:t>
            </a:r>
            <a:endParaRPr lang="en-GB" altLang="en-US" sz="2000" i="1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378683" y="124389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>
                <a:solidFill>
                  <a:srgbClr val="92D050"/>
                </a:solidFill>
              </a:rPr>
              <a:t>09 JAN 2022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5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CORPORATE PPT Template.pptx" id="{D77DDF82-C2B9-4D1F-8B3E-C2E52E9F0F53}" vid="{69F4AB76-7CCA-463E-9E99-3172E2EE8B4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238D1DD5D1B4CA77024E6B95C2840" ma:contentTypeVersion="4" ma:contentTypeDescription="Create a new document." ma:contentTypeScope="" ma:versionID="99661bc9bee7b7cb80c36d9f14c965ef">
  <xsd:schema xmlns:xsd="http://www.w3.org/2001/XMLSchema" xmlns:xs="http://www.w3.org/2001/XMLSchema" xmlns:p="http://schemas.microsoft.com/office/2006/metadata/properties" xmlns:ns2="349e688e-2038-4683-9477-8b3454387f4a" xmlns:ns3="193b38c2-dbef-4329-a1a1-4c0a65406e03" targetNamespace="http://schemas.microsoft.com/office/2006/metadata/properties" ma:root="true" ma:fieldsID="c3f682c417e082543c72e72b3ea6139b" ns2:_="" ns3:_="">
    <xsd:import namespace="349e688e-2038-4683-9477-8b3454387f4a"/>
    <xsd:import namespace="193b38c2-dbef-4329-a1a1-4c0a65406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688e-2038-4683-9477-8b3454387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b38c2-dbef-4329-a1a1-4c0a65406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662C6E-515A-4F1E-8968-336BFC307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688e-2038-4683-9477-8b3454387f4a"/>
    <ds:schemaRef ds:uri="193b38c2-dbef-4329-a1a1-4c0a65406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5F54C-25AB-4F4A-B2D1-08F7D3E50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CBA73-B0BA-44F3-A637-839B873B1C0C}">
  <ds:schemaRefs>
    <ds:schemaRef ds:uri="349e688e-2038-4683-9477-8b3454387f4a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93b38c2-dbef-4329-a1a1-4c0a65406e03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 CORPORATE PPT Template</Template>
  <TotalTime>8545</TotalTime>
  <Words>151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Wingdings</vt:lpstr>
      <vt:lpstr>ヒラギノ角ゴ Pro W3</vt:lpstr>
      <vt:lpstr>CORPORATE-template-2019</vt:lpstr>
      <vt:lpstr>Ukraine and Russia 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CELIS Seppe</dc:creator>
  <cp:lastModifiedBy>KUSHNAROV Roman</cp:lastModifiedBy>
  <cp:revision>361</cp:revision>
  <dcterms:created xsi:type="dcterms:W3CDTF">2020-07-02T14:01:52Z</dcterms:created>
  <dcterms:modified xsi:type="dcterms:W3CDTF">2022-01-19T14:25:43Z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0x010100639238D1DD5D1B4CA77024E6B95C2840</vt:lpwstr>
  </property>
</Properties>
</file>